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аталья Романова" initials="НР" lastIdx="1" clrIdx="0">
    <p:extLst>
      <p:ext uri="{19B8F6BF-5375-455C-9EA6-DF929625EA0E}">
        <p15:presenceInfo xmlns:p15="http://schemas.microsoft.com/office/powerpoint/2012/main" userId="f71291801fcb168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04" autoAdjust="0"/>
  </p:normalViewPr>
  <p:slideViewPr>
    <p:cSldViewPr snapToGrid="0">
      <p:cViewPr varScale="1">
        <p:scale>
          <a:sx n="70" d="100"/>
          <a:sy n="70" d="100"/>
        </p:scale>
        <p:origin x="66" y="10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16.03.2025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8802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16.03.2025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0246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16.03.2025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5470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16.03.2025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6623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16.03.2025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7743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16.03.2025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3147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16.03.2025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99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16.03.2025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532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16.03.2025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0457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6361B24-7FF0-483E-8C4C-5EAA8254A008}" type="datetimeFigureOut">
              <a:rPr lang="ru-RU" smtClean="0"/>
              <a:t>16.03.2025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9852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16.03.2025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5405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361B24-7FF0-483E-8C4C-5EAA8254A008}" type="datetimeFigureOut">
              <a:rPr lang="ru-RU" smtClean="0"/>
              <a:t>16.03.2025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3073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/>
              <a:t>Образовательная программа дошкольного образования </a:t>
            </a:r>
            <a:br>
              <a:rPr lang="ru-RU" sz="6000" dirty="0"/>
            </a:br>
            <a:br>
              <a:rPr lang="ru-RU" sz="6000" dirty="0"/>
            </a:br>
            <a:r>
              <a:rPr lang="ru-RU" sz="4400" b="1" dirty="0"/>
              <a:t>МБДОУ «Детский сад №14»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634995"/>
          </a:xfrm>
        </p:spPr>
        <p:txBody>
          <a:bodyPr/>
          <a:lstStyle/>
          <a:p>
            <a:r>
              <a:rPr lang="ru-RU" dirty="0"/>
              <a:t>Краткая презентация    </a:t>
            </a:r>
          </a:p>
        </p:txBody>
      </p:sp>
    </p:spTree>
    <p:extLst>
      <p:ext uri="{BB962C8B-B14F-4D97-AF65-F5344CB8AC3E}">
        <p14:creationId xmlns:p14="http://schemas.microsoft.com/office/powerpoint/2010/main" val="2276538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Основные практические формы взаимодействия с семьями</a:t>
            </a:r>
          </a:p>
        </p:txBody>
      </p:sp>
      <p:graphicFrame>
        <p:nvGraphicFramePr>
          <p:cNvPr id="20" name="Таблица 20">
            <a:extLst>
              <a:ext uri="{FF2B5EF4-FFF2-40B4-BE49-F238E27FC236}">
                <a16:creationId xmlns:a16="http://schemas.microsoft.com/office/drawing/2014/main" id="{E0E4872B-A751-A3FD-EE96-0B50BE8A8B4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4135987"/>
              </p:ext>
            </p:extLst>
          </p:nvPr>
        </p:nvGraphicFramePr>
        <p:xfrm>
          <a:off x="1184908" y="1903306"/>
          <a:ext cx="10206992" cy="4217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5192">
                  <a:extLst>
                    <a:ext uri="{9D8B030D-6E8A-4147-A177-3AD203B41FA5}">
                      <a16:colId xmlns:a16="http://schemas.microsoft.com/office/drawing/2014/main" val="1154745313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val="842988232"/>
                    </a:ext>
                  </a:extLst>
                </a:gridCol>
              </a:tblGrid>
              <a:tr h="458788">
                <a:tc>
                  <a:txBody>
                    <a:bodyPr/>
                    <a:lstStyle/>
                    <a:p>
                      <a:r>
                        <a:rPr lang="ru-RU" sz="2200" dirty="0"/>
                        <a:t>Этапы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Формы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100700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l" fontAlgn="t"/>
                      <a:r>
                        <a:rPr lang="ru-RU" sz="2200" dirty="0">
                          <a:effectLst/>
                        </a:rPr>
                        <a:t>Знакомство с семьями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200" dirty="0">
                          <a:effectLst/>
                        </a:rPr>
                        <a:t>Встречи-знакомства, анкетирование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8666382"/>
                  </a:ext>
                </a:extLst>
              </a:tr>
              <a:tr h="804566">
                <a:tc>
                  <a:txBody>
                    <a:bodyPr/>
                    <a:lstStyle/>
                    <a:p>
                      <a:pPr algn="l" fontAlgn="t"/>
                      <a:r>
                        <a:rPr lang="ru-RU" sz="2200" dirty="0">
                          <a:effectLst/>
                        </a:rPr>
                        <a:t>Информирование родителей о ходе образовательной деятельности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200" dirty="0">
                          <a:effectLst/>
                        </a:rPr>
                        <a:t>Дни открытых дверей, консультации, родительские собрания, оформление стендов и сайта ДОО, организация выставок детского творчества, приглашение на концерты и праздники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641709"/>
                  </a:ext>
                </a:extLst>
              </a:tr>
              <a:tr h="680085">
                <a:tc>
                  <a:txBody>
                    <a:bodyPr/>
                    <a:lstStyle/>
                    <a:p>
                      <a:pPr algn="l" fontAlgn="t"/>
                      <a:r>
                        <a:rPr lang="ru-RU" sz="2200">
                          <a:effectLst/>
                        </a:rPr>
                        <a:t>Просвещение родителей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200" dirty="0">
                          <a:effectLst/>
                        </a:rPr>
                        <a:t>Лекции, семинары, мастер-классы, тренинги, создание родительской библиотеки в группах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591975"/>
                  </a:ext>
                </a:extLst>
              </a:tr>
              <a:tr h="804566">
                <a:tc>
                  <a:txBody>
                    <a:bodyPr/>
                    <a:lstStyle/>
                    <a:p>
                      <a:r>
                        <a:rPr lang="ru-RU" sz="2200">
                          <a:effectLst/>
                        </a:rPr>
                        <a:t>Совместная деятельность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200" dirty="0">
                          <a:effectLst/>
                        </a:rPr>
                        <a:t>Привлечение к участию в занятиях, акциях, экскурсиях, конкурсах, субботниках, детской исследовательской и проектной деятельности, кружковой работе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138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597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058401" cy="1450757"/>
          </a:xfrm>
        </p:spPr>
        <p:txBody>
          <a:bodyPr>
            <a:normAutofit/>
          </a:bodyPr>
          <a:lstStyle/>
          <a:p>
            <a:r>
              <a:rPr lang="ru-RU" sz="4400" dirty="0"/>
              <a:t>ОП ДО разработана на основе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DBE247C-60AC-7303-9C92-DE4116AEEC60}"/>
              </a:ext>
            </a:extLst>
          </p:cNvPr>
          <p:cNvSpPr txBox="1">
            <a:spLocks/>
          </p:cNvSpPr>
          <p:nvPr/>
        </p:nvSpPr>
        <p:spPr>
          <a:xfrm>
            <a:off x="2480680" y="2356981"/>
            <a:ext cx="4348745" cy="11958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" indent="0">
              <a:lnSpc>
                <a:spcPct val="100000"/>
              </a:lnSpc>
              <a:buNone/>
            </a:pPr>
            <a:r>
              <a:rPr lang="ru-RU" sz="2400" dirty="0">
                <a:solidFill>
                  <a:schemeClr val="tx1"/>
                </a:solidFill>
              </a:rPr>
              <a:t>Федерального государственного образовательного стандарта дошкольного образования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D50CE59D-9BE0-0D5D-2072-AA37FB223EC5}"/>
              </a:ext>
            </a:extLst>
          </p:cNvPr>
          <p:cNvSpPr txBox="1">
            <a:spLocks/>
          </p:cNvSpPr>
          <p:nvPr/>
        </p:nvSpPr>
        <p:spPr>
          <a:xfrm>
            <a:off x="7448550" y="2356981"/>
            <a:ext cx="3506653" cy="119584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dirty="0">
                <a:solidFill>
                  <a:schemeClr val="accent1"/>
                </a:solidFill>
              </a:rPr>
              <a:t>утвержден приказом Минобрнауки России</a:t>
            </a:r>
            <a:br>
              <a:rPr lang="ru-RU" sz="2400" dirty="0">
                <a:solidFill>
                  <a:schemeClr val="accent1"/>
                </a:solidFill>
              </a:rPr>
            </a:br>
            <a:r>
              <a:rPr lang="ru-RU" sz="2400" dirty="0">
                <a:solidFill>
                  <a:schemeClr val="accent1"/>
                </a:solidFill>
              </a:rPr>
              <a:t>от 17.10.2013 № 1155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32616DB5-06C1-15E9-12E9-29E83A7A4B05}"/>
              </a:ext>
            </a:extLst>
          </p:cNvPr>
          <p:cNvSpPr txBox="1">
            <a:spLocks/>
          </p:cNvSpPr>
          <p:nvPr/>
        </p:nvSpPr>
        <p:spPr>
          <a:xfrm>
            <a:off x="2480681" y="4103712"/>
            <a:ext cx="4348744" cy="119584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" indent="0">
              <a:lnSpc>
                <a:spcPct val="100000"/>
              </a:lnSpc>
              <a:buNone/>
            </a:pPr>
            <a:r>
              <a:rPr lang="ru-RU" sz="2400" dirty="0">
                <a:solidFill>
                  <a:schemeClr val="tx1"/>
                </a:solidFill>
              </a:rPr>
              <a:t>Федеральной образовательной программы дошкольного образования </a:t>
            </a:r>
          </a:p>
        </p:txBody>
      </p:sp>
      <p:sp>
        <p:nvSpPr>
          <p:cNvPr id="9" name="Объект 4">
            <a:extLst>
              <a:ext uri="{FF2B5EF4-FFF2-40B4-BE49-F238E27FC236}">
                <a16:creationId xmlns:a16="http://schemas.microsoft.com/office/drawing/2014/main" id="{87D1BABC-3D9E-1E0D-6DB2-7DD7F96B8CC4}"/>
              </a:ext>
            </a:extLst>
          </p:cNvPr>
          <p:cNvSpPr txBox="1">
            <a:spLocks/>
          </p:cNvSpPr>
          <p:nvPr/>
        </p:nvSpPr>
        <p:spPr>
          <a:xfrm>
            <a:off x="7448550" y="4088318"/>
            <a:ext cx="3506654" cy="119584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dirty="0">
                <a:solidFill>
                  <a:schemeClr val="accent1"/>
                </a:solidFill>
              </a:rPr>
              <a:t>утверждена приказом Минпросвещения России</a:t>
            </a:r>
            <a:br>
              <a:rPr lang="ru-RU" sz="2400" dirty="0">
                <a:solidFill>
                  <a:schemeClr val="accent1"/>
                </a:solidFill>
              </a:rPr>
            </a:br>
            <a:r>
              <a:rPr lang="ru-RU" sz="2400" dirty="0">
                <a:solidFill>
                  <a:schemeClr val="accent1"/>
                </a:solidFill>
              </a:rPr>
              <a:t>от 25.11.2022 № 1028</a:t>
            </a:r>
          </a:p>
        </p:txBody>
      </p:sp>
      <p:sp>
        <p:nvSpPr>
          <p:cNvPr id="10" name="Стрелка вправо 7">
            <a:extLst>
              <a:ext uri="{FF2B5EF4-FFF2-40B4-BE49-F238E27FC236}">
                <a16:creationId xmlns:a16="http://schemas.microsoft.com/office/drawing/2014/main" id="{859F2289-1534-8120-267E-7B544223C390}"/>
              </a:ext>
            </a:extLst>
          </p:cNvPr>
          <p:cNvSpPr/>
          <p:nvPr/>
        </p:nvSpPr>
        <p:spPr>
          <a:xfrm rot="10800000" flipH="1">
            <a:off x="1236797" y="2740132"/>
            <a:ext cx="83796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/>
          </a:p>
        </p:txBody>
      </p:sp>
      <p:sp>
        <p:nvSpPr>
          <p:cNvPr id="11" name="Стрелка вправо 7">
            <a:extLst>
              <a:ext uri="{FF2B5EF4-FFF2-40B4-BE49-F238E27FC236}">
                <a16:creationId xmlns:a16="http://schemas.microsoft.com/office/drawing/2014/main" id="{41CA00D1-ACEC-BF98-87B8-DA670C11DA7D}"/>
              </a:ext>
            </a:extLst>
          </p:cNvPr>
          <p:cNvSpPr/>
          <p:nvPr/>
        </p:nvSpPr>
        <p:spPr>
          <a:xfrm rot="10800000" flipH="1">
            <a:off x="1236797" y="4459318"/>
            <a:ext cx="83796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55034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Организация режима пребывания детей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3274907"/>
          </a:xfrm>
        </p:spPr>
        <p:txBody>
          <a:bodyPr>
            <a:normAutofit/>
          </a:bodyPr>
          <a:lstStyle/>
          <a:p>
            <a:r>
              <a:rPr lang="ru-RU" sz="3000" dirty="0"/>
              <a:t>Режим работы: 12-ти часовое пребывание воспитанников при 5-ти дневной рабочей неделе.</a:t>
            </a:r>
          </a:p>
          <a:p>
            <a:pPr fontAlgn="t"/>
            <a:r>
              <a:rPr lang="ru-RU" sz="3000" dirty="0"/>
              <a:t>Работа по реализации ОП ДО проводится в течение года и делится на два периода:</a:t>
            </a:r>
            <a:br>
              <a:rPr lang="ru-RU" sz="3000" dirty="0"/>
            </a:br>
            <a:r>
              <a:rPr lang="ru-RU" sz="3000" dirty="0"/>
              <a:t>- первый период (с 1 сентября по 31 мая);</a:t>
            </a:r>
            <a:br>
              <a:rPr lang="ru-RU" sz="3000" dirty="0"/>
            </a:br>
            <a:r>
              <a:rPr lang="ru-RU" sz="3000" dirty="0"/>
              <a:t>- второй период (с 1 июня по 31 августа)</a:t>
            </a:r>
          </a:p>
        </p:txBody>
      </p:sp>
    </p:spTree>
    <p:extLst>
      <p:ext uri="{BB962C8B-B14F-4D97-AF65-F5344CB8AC3E}">
        <p14:creationId xmlns:p14="http://schemas.microsoft.com/office/powerpoint/2010/main" val="1610909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 ДО включает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42821" y="2847859"/>
            <a:ext cx="361821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/>
              <a:t>Три основных раздела</a:t>
            </a:r>
          </a:p>
        </p:txBody>
      </p:sp>
      <p:sp>
        <p:nvSpPr>
          <p:cNvPr id="8" name="Стрелка вправо 7"/>
          <p:cNvSpPr/>
          <p:nvPr/>
        </p:nvSpPr>
        <p:spPr>
          <a:xfrm rot="10800000">
            <a:off x="6343419" y="288644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1202635" y="4520167"/>
            <a:ext cx="10058400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800" dirty="0"/>
              <a:t>Все разделы ОП ДО включают обязательную часть и часть, формируемую участниками образовательных отношений, которые дополняют друг друга.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F049E5-D999-413A-AE8D-196EF42AB601}"/>
              </a:ext>
            </a:extLst>
          </p:cNvPr>
          <p:cNvSpPr txBox="1"/>
          <p:nvPr/>
        </p:nvSpPr>
        <p:spPr>
          <a:xfrm>
            <a:off x="1097280" y="2096038"/>
            <a:ext cx="433733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t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800" dirty="0"/>
              <a:t>Целевой раздел</a:t>
            </a:r>
          </a:p>
          <a:p>
            <a:pPr fontAlgn="t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800" dirty="0"/>
              <a:t>Содержательный раздел </a:t>
            </a:r>
          </a:p>
          <a:p>
            <a:pPr fontAlgn="t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800" dirty="0"/>
              <a:t>Организационный раздел</a:t>
            </a:r>
          </a:p>
        </p:txBody>
      </p:sp>
    </p:spTree>
    <p:extLst>
      <p:ext uri="{BB962C8B-B14F-4D97-AF65-F5344CB8AC3E}">
        <p14:creationId xmlns:p14="http://schemas.microsoft.com/office/powerpoint/2010/main" val="1902701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/>
              <a:t>Возрастные</a:t>
            </a:r>
            <a:r>
              <a:rPr lang="ru-RU" dirty="0"/>
              <a:t> и иные категории детей, на которых ориентирована ОП ДО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097280" y="1963971"/>
            <a:ext cx="8364772" cy="528762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В ДОО функционируют 13 возрастных групп</a:t>
            </a:r>
            <a:endParaRPr lang="ru-RU" sz="2800" dirty="0"/>
          </a:p>
        </p:txBody>
      </p:sp>
      <p:graphicFrame>
        <p:nvGraphicFramePr>
          <p:cNvPr id="3" name="Таблица 4">
            <a:extLst>
              <a:ext uri="{FF2B5EF4-FFF2-40B4-BE49-F238E27FC236}">
                <a16:creationId xmlns:a16="http://schemas.microsoft.com/office/drawing/2014/main" id="{E0380F52-9D2B-807B-83C4-C4DC9E29A7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633673"/>
              </p:ext>
            </p:extLst>
          </p:nvPr>
        </p:nvGraphicFramePr>
        <p:xfrm>
          <a:off x="1187173" y="2683565"/>
          <a:ext cx="10163316" cy="2854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886">
                  <a:extLst>
                    <a:ext uri="{9D8B030D-6E8A-4147-A177-3AD203B41FA5}">
                      <a16:colId xmlns:a16="http://schemas.microsoft.com/office/drawing/2014/main" val="2214394451"/>
                    </a:ext>
                  </a:extLst>
                </a:gridCol>
                <a:gridCol w="1693886">
                  <a:extLst>
                    <a:ext uri="{9D8B030D-6E8A-4147-A177-3AD203B41FA5}">
                      <a16:colId xmlns:a16="http://schemas.microsoft.com/office/drawing/2014/main" val="3617615959"/>
                    </a:ext>
                  </a:extLst>
                </a:gridCol>
                <a:gridCol w="1693886">
                  <a:extLst>
                    <a:ext uri="{9D8B030D-6E8A-4147-A177-3AD203B41FA5}">
                      <a16:colId xmlns:a16="http://schemas.microsoft.com/office/drawing/2014/main" val="3327396641"/>
                    </a:ext>
                  </a:extLst>
                </a:gridCol>
                <a:gridCol w="1693886">
                  <a:extLst>
                    <a:ext uri="{9D8B030D-6E8A-4147-A177-3AD203B41FA5}">
                      <a16:colId xmlns:a16="http://schemas.microsoft.com/office/drawing/2014/main" val="2531132373"/>
                    </a:ext>
                  </a:extLst>
                </a:gridCol>
                <a:gridCol w="1693886">
                  <a:extLst>
                    <a:ext uri="{9D8B030D-6E8A-4147-A177-3AD203B41FA5}">
                      <a16:colId xmlns:a16="http://schemas.microsoft.com/office/drawing/2014/main" val="195517292"/>
                    </a:ext>
                  </a:extLst>
                </a:gridCol>
                <a:gridCol w="1693886">
                  <a:extLst>
                    <a:ext uri="{9D8B030D-6E8A-4147-A177-3AD203B41FA5}">
                      <a16:colId xmlns:a16="http://schemas.microsoft.com/office/drawing/2014/main" val="576856533"/>
                    </a:ext>
                  </a:extLst>
                </a:gridCol>
              </a:tblGrid>
              <a:tr h="1516241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Возрастная категория группы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Группа раннего возраста </a:t>
                      </a:r>
                    </a:p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(2–3 года)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Группа младшего возраста </a:t>
                      </a:r>
                    </a:p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(3–4 года)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Группа среднего возраста (4–5 лет)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Группа старшего возраста (5–6 лет)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Группа подготовительная </a:t>
                      </a:r>
                    </a:p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(6–7 лет)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extLst>
                  <a:ext uri="{0D108BD9-81ED-4DB2-BD59-A6C34878D82A}">
                    <a16:rowId xmlns:a16="http://schemas.microsoft.com/office/drawing/2014/main" val="4030100499"/>
                  </a:ext>
                </a:extLst>
              </a:tr>
              <a:tr h="1338278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effectLst/>
                        </a:rPr>
                        <a:t>Количество возрастных групп</a:t>
                      </a: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50000"/>
                        </a:lnSpc>
                      </a:pPr>
                      <a:r>
                        <a:rPr lang="ru-RU" sz="2400" dirty="0">
                          <a:effectLst/>
                        </a:rPr>
                        <a:t>1</a:t>
                      </a: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50000"/>
                        </a:lnSpc>
                      </a:pPr>
                      <a:r>
                        <a:rPr lang="ru-RU" sz="2400" dirty="0">
                          <a:effectLst/>
                        </a:rPr>
                        <a:t>1</a:t>
                      </a: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50000"/>
                        </a:lnSpc>
                      </a:pPr>
                      <a:r>
                        <a:rPr lang="ru-RU" sz="2400" dirty="0">
                          <a:effectLst/>
                        </a:rPr>
                        <a:t>1</a:t>
                      </a: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50000"/>
                        </a:lnSpc>
                      </a:pPr>
                      <a:r>
                        <a:rPr lang="ru-RU" sz="2400" dirty="0">
                          <a:effectLst/>
                        </a:rPr>
                        <a:t>1</a:t>
                      </a: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50000"/>
                        </a:lnSpc>
                      </a:pPr>
                      <a:r>
                        <a:rPr lang="ru-RU" sz="2400" dirty="0">
                          <a:effectLst/>
                        </a:rPr>
                        <a:t>1</a:t>
                      </a:r>
                    </a:p>
                  </a:txBody>
                  <a:tcPr marL="44897" marR="44897" marT="22449" marB="22449"/>
                </a:tc>
                <a:extLst>
                  <a:ext uri="{0D108BD9-81ED-4DB2-BD59-A6C34878D82A}">
                    <a16:rowId xmlns:a16="http://schemas.microsoft.com/office/drawing/2014/main" val="4189465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089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Соотношение частей ОП ДО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246908" y="1845735"/>
            <a:ext cx="4348821" cy="1670549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Обязательная часть Программы разработана в соответствии с ФГОС ДО и оформлена в виде ссылок на ФОП ДО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2404839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Часть, формируемая участниками образовательных отношений, представлена парциальными и авторскими программами, которые отражают специфику национальных, социокультурных и региональных условий</a:t>
            </a:r>
          </a:p>
        </p:txBody>
      </p:sp>
      <p:sp>
        <p:nvSpPr>
          <p:cNvPr id="7" name="Стрелка вправо 6"/>
          <p:cNvSpPr/>
          <p:nvPr/>
        </p:nvSpPr>
        <p:spPr>
          <a:xfrm rot="16200000">
            <a:off x="1287226" y="3598164"/>
            <a:ext cx="64839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бъект 3"/>
          <p:cNvSpPr txBox="1">
            <a:spLocks/>
          </p:cNvSpPr>
          <p:nvPr/>
        </p:nvSpPr>
        <p:spPr>
          <a:xfrm>
            <a:off x="1629294" y="4463780"/>
            <a:ext cx="3815543" cy="8729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Не менее 60% от общего объема программы</a:t>
            </a:r>
          </a:p>
          <a:p>
            <a:endParaRPr lang="ru-RU" dirty="0"/>
          </a:p>
        </p:txBody>
      </p:sp>
      <p:sp>
        <p:nvSpPr>
          <p:cNvPr id="9" name="Стрелка вправо 8"/>
          <p:cNvSpPr/>
          <p:nvPr/>
        </p:nvSpPr>
        <p:spPr>
          <a:xfrm rot="16200000">
            <a:off x="6510252" y="4464382"/>
            <a:ext cx="69549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бъект 3"/>
          <p:cNvSpPr txBox="1">
            <a:spLocks/>
          </p:cNvSpPr>
          <p:nvPr/>
        </p:nvSpPr>
        <p:spPr>
          <a:xfrm>
            <a:off x="6918960" y="5162821"/>
            <a:ext cx="3815543" cy="86272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Не более 40 % от общего объема программы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141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Взаимодействие педагогического коллектива с семьями воспитанников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97278" y="2097157"/>
            <a:ext cx="10432113" cy="3965713"/>
          </a:xfrm>
        </p:spPr>
        <p:txBody>
          <a:bodyPr>
            <a:normAutofit/>
          </a:bodyPr>
          <a:lstStyle/>
          <a:p>
            <a:pPr algn="just"/>
            <a:r>
              <a:rPr lang="ru-RU" sz="3000" b="1" dirty="0">
                <a:solidFill>
                  <a:schemeClr val="accent1"/>
                </a:solidFill>
              </a:rPr>
              <a:t>Основная цель</a:t>
            </a:r>
            <a:r>
              <a:rPr lang="ru-RU" sz="3000" dirty="0">
                <a:solidFill>
                  <a:schemeClr val="accent1"/>
                </a:solidFill>
              </a:rPr>
              <a:t> </a:t>
            </a:r>
            <a:r>
              <a:rPr lang="ru-RU" sz="3000" dirty="0"/>
              <a:t>взаимодействия педагогов с семьей –  обеспечить: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психолого-педагогическую поддержку семьи и повышение компетентности родителей в вопросах образования, охраны и укрепления здоровья детей младенческого, раннего и дошкольного возрастов;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единства подходов к воспитанию и обучению детей в условиях ДОО и семьи;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повышение воспитательного потенциала семьи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0339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Взаимодействие педагогического коллектива с семьями воспитанников ДОО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32452" y="1845733"/>
            <a:ext cx="9956479" cy="4405436"/>
          </a:xfrm>
        </p:spPr>
        <p:txBody>
          <a:bodyPr>
            <a:normAutofit/>
          </a:bodyPr>
          <a:lstStyle/>
          <a:p>
            <a:pPr algn="just"/>
            <a:r>
              <a:rPr lang="ru-RU" sz="2800" dirty="0"/>
              <a:t>В основу совместной деятельности семьи и дошкольного учреждения заложены следующие </a:t>
            </a:r>
            <a:r>
              <a:rPr lang="ru-RU" sz="2800" b="1" dirty="0">
                <a:solidFill>
                  <a:schemeClr val="accent1"/>
                </a:solidFill>
              </a:rPr>
              <a:t>принципы</a:t>
            </a:r>
            <a:r>
              <a:rPr lang="ru-RU" sz="2800" dirty="0"/>
              <a:t>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приоритет семьи в воспитании, обучении и развитии ребенка;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открытость;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взаимное доверие, уважение и доброжелательность во взаимоотношениях педагогов и родителей;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индивидуально-дифференцированный подход к каждой семье;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 err="1"/>
              <a:t>возрастосообразность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9967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Направления работы с семьями </a:t>
            </a:r>
          </a:p>
        </p:txBody>
      </p:sp>
      <p:sp>
        <p:nvSpPr>
          <p:cNvPr id="6" name="Объект 2"/>
          <p:cNvSpPr>
            <a:spLocks noGrp="1"/>
          </p:cNvSpPr>
          <p:nvPr>
            <p:ph sz="half" idx="1"/>
          </p:nvPr>
        </p:nvSpPr>
        <p:spPr>
          <a:xfrm>
            <a:off x="1122137" y="3690498"/>
            <a:ext cx="3177778" cy="1209493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dirty="0" err="1"/>
              <a:t>Диагностико</a:t>
            </a:r>
            <a:r>
              <a:rPr lang="ru-RU" sz="2800" dirty="0"/>
              <a:t>-аналитическое направление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2468710" y="254774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8" name="Объект 2"/>
          <p:cNvSpPr>
            <a:spLocks noGrp="1"/>
          </p:cNvSpPr>
          <p:nvPr>
            <p:ph sz="half" idx="1"/>
          </p:nvPr>
        </p:nvSpPr>
        <p:spPr>
          <a:xfrm>
            <a:off x="4537591" y="3690497"/>
            <a:ext cx="3177778" cy="1209493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2800" dirty="0"/>
              <a:t>Просветительское направление</a:t>
            </a:r>
          </a:p>
        </p:txBody>
      </p:sp>
      <p:sp>
        <p:nvSpPr>
          <p:cNvPr id="10" name="Объект 2"/>
          <p:cNvSpPr>
            <a:spLocks noGrp="1"/>
          </p:cNvSpPr>
          <p:nvPr>
            <p:ph sz="half" idx="1"/>
          </p:nvPr>
        </p:nvSpPr>
        <p:spPr>
          <a:xfrm>
            <a:off x="8049711" y="3690497"/>
            <a:ext cx="3177778" cy="1209493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2800" dirty="0"/>
              <a:t>Консультационное направление</a:t>
            </a:r>
          </a:p>
        </p:txBody>
      </p:sp>
      <p:sp>
        <p:nvSpPr>
          <p:cNvPr id="12" name="Стрелка вниз 6">
            <a:extLst>
              <a:ext uri="{FF2B5EF4-FFF2-40B4-BE49-F238E27FC236}">
                <a16:creationId xmlns:a16="http://schemas.microsoft.com/office/drawing/2014/main" id="{DE3A1961-7BAF-7EF0-3CF4-1BB5BE1EC015}"/>
              </a:ext>
            </a:extLst>
          </p:cNvPr>
          <p:cNvSpPr/>
          <p:nvPr/>
        </p:nvSpPr>
        <p:spPr>
          <a:xfrm>
            <a:off x="5824294" y="251616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3" name="Стрелка вниз 6">
            <a:extLst>
              <a:ext uri="{FF2B5EF4-FFF2-40B4-BE49-F238E27FC236}">
                <a16:creationId xmlns:a16="http://schemas.microsoft.com/office/drawing/2014/main" id="{3E7F79E0-B27E-3FCA-77E4-DA83714F5338}"/>
              </a:ext>
            </a:extLst>
          </p:cNvPr>
          <p:cNvSpPr/>
          <p:nvPr/>
        </p:nvSpPr>
        <p:spPr>
          <a:xfrm>
            <a:off x="9310144" y="254774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</p:spTree>
    <p:extLst>
      <p:ext uri="{BB962C8B-B14F-4D97-AF65-F5344CB8AC3E}">
        <p14:creationId xmlns:p14="http://schemas.microsoft.com/office/powerpoint/2010/main" val="142843271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334</TotalTime>
  <Words>457</Words>
  <Application>Microsoft Office PowerPoint</Application>
  <PresentationFormat>Широкоэкранный</PresentationFormat>
  <Paragraphs>65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Wingdings</vt:lpstr>
      <vt:lpstr>Ретро</vt:lpstr>
      <vt:lpstr>Образовательная программа дошкольного образования   МБДОУ «Детский сад №14»</vt:lpstr>
      <vt:lpstr>ОП ДО разработана на основе</vt:lpstr>
      <vt:lpstr>Организация режима пребывания детей</vt:lpstr>
      <vt:lpstr>ОП ДО включает</vt:lpstr>
      <vt:lpstr>Возрастные и иные категории детей, на которых ориентирована ОП ДО</vt:lpstr>
      <vt:lpstr>Соотношение частей ОП ДО </vt:lpstr>
      <vt:lpstr>Взаимодействие педагогического коллектива с семьями воспитанников</vt:lpstr>
      <vt:lpstr>Взаимодействие педагогического коллектива с семьями воспитанников ДОО</vt:lpstr>
      <vt:lpstr>Направления работы с семьями </vt:lpstr>
      <vt:lpstr>Основные практические формы взаимодействия с семьями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Образовательная программа дошкольного образования </dc:title>
  <dc:creator>Менькова Нина Николаевна</dc:creator>
  <cp:lastModifiedBy>1</cp:lastModifiedBy>
  <cp:revision>17</cp:revision>
  <dcterms:created xsi:type="dcterms:W3CDTF">2023-05-23T07:08:07Z</dcterms:created>
  <dcterms:modified xsi:type="dcterms:W3CDTF">2025-03-16T17:54:41Z</dcterms:modified>
</cp:coreProperties>
</file>